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5"/>
  </p:notesMasterIdLst>
  <p:handoutMasterIdLst>
    <p:handoutMasterId r:id="rId16"/>
  </p:handoutMasterIdLst>
  <p:sldIdLst>
    <p:sldId id="257" r:id="rId2"/>
    <p:sldId id="274" r:id="rId3"/>
    <p:sldId id="272" r:id="rId4"/>
    <p:sldId id="259" r:id="rId5"/>
    <p:sldId id="279" r:id="rId6"/>
    <p:sldId id="264" r:id="rId7"/>
    <p:sldId id="267" r:id="rId8"/>
    <p:sldId id="280" r:id="rId9"/>
    <p:sldId id="268" r:id="rId10"/>
    <p:sldId id="261" r:id="rId11"/>
    <p:sldId id="263" r:id="rId12"/>
    <p:sldId id="270" r:id="rId13"/>
    <p:sldId id="266" r:id="rId14"/>
  </p:sldIdLst>
  <p:sldSz cx="9144000" cy="6858000" type="screen4x3"/>
  <p:notesSz cx="6718300" cy="101219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214923D-75FA-4BAF-B2CF-E110A0F59CAD}">
          <p14:sldIdLst>
            <p14:sldId id="257"/>
          </p14:sldIdLst>
        </p14:section>
        <p14:section name="Review" id="{D61E0467-469C-4286-9032-9EE370ECCF08}">
          <p14:sldIdLst>
            <p14:sldId id="274"/>
            <p14:sldId id="272"/>
          </p14:sldIdLst>
        </p14:section>
        <p14:section name="Imperative Programming" id="{4092E35B-3545-4A1F-8A24-6792517AA866}">
          <p14:sldIdLst>
            <p14:sldId id="259"/>
            <p14:sldId id="279"/>
          </p14:sldIdLst>
        </p14:section>
        <p14:section name="Procedural Programming" id="{5073098B-7524-45CA-B452-E00A8032DEB8}">
          <p14:sldIdLst>
            <p14:sldId id="264"/>
            <p14:sldId id="267"/>
            <p14:sldId id="280"/>
            <p14:sldId id="268"/>
          </p14:sldIdLst>
        </p14:section>
        <p14:section name="Object Oriented Programming" id="{E47E88C7-F3F2-4B87-BB5D-F17B917942D0}">
          <p14:sldIdLst>
            <p14:sldId id="261"/>
            <p14:sldId id="263"/>
            <p14:sldId id="270"/>
          </p14:sldIdLst>
        </p14:section>
        <p14:section name="Untitled Section" id="{8590C94D-CB5F-4F77-9D70-CFB62965D9D6}">
          <p14:sldIdLst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36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>
              <a:defRPr sz="1300"/>
            </a:lvl1pPr>
          </a:lstStyle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5482" y="0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>
              <a:defRPr sz="1300"/>
            </a:lvl1pPr>
          </a:lstStyle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614048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>
              <a:defRPr sz="13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5482" y="9614048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>
              <a:defRPr sz="1300"/>
            </a:lvl1pPr>
          </a:lstStyle>
          <a:p>
            <a:fld id="{507053F8-9FF3-4E16-8E3E-79E17B67C9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7374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>
              <a:defRPr sz="1300"/>
            </a:lvl1pPr>
          </a:lstStyle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5482" y="0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>
              <a:defRPr sz="1300"/>
            </a:lvl1pPr>
          </a:lstStyle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28675" y="758825"/>
            <a:ext cx="5060950" cy="379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310" tIns="48655" rIns="97310" bIns="4865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1830" y="4807903"/>
            <a:ext cx="5374640" cy="4554855"/>
          </a:xfrm>
          <a:prstGeom prst="rect">
            <a:avLst/>
          </a:prstGeom>
        </p:spPr>
        <p:txBody>
          <a:bodyPr vert="horz" lIns="97310" tIns="48655" rIns="97310" bIns="4865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14048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>
              <a:defRPr sz="13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5482" y="9614048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>
              <a:defRPr sz="1300"/>
            </a:lvl1pPr>
          </a:lstStyle>
          <a:p>
            <a:fld id="{41EF48A4-ED11-4B75-A9E0-B76B33BCC9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76980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7509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135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1084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720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49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26E59-D1BB-419F-937C-D5CD4B115360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055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544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8210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7721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4801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7155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215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5DEF3911-14A8-42E5-A839-30BBBC615D50}" type="datetime1">
              <a:rPr lang="en-US" smtClean="0"/>
              <a:t>4/13/2016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9BFFED5-285A-4DDC-84B2-CBC72E854A18}" type="datetime1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400DF18-7BBF-4E03-8039-34F81338B773}" type="datetime1">
              <a:rPr lang="en-US" smtClean="0"/>
              <a:t>4/13/2016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F7BC3C3-F783-4129-88E5-EBDF643D5983}" type="datetime1">
              <a:rPr lang="en-US" smtClean="0"/>
              <a:t>4/13/2016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5E647FE-9D79-4B6A-96C6-82F06E78DF6E}" type="datetime1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3B4C542-5534-4B5E-B981-D93E70761EA3}" type="datetime1">
              <a:rPr lang="en-US" smtClean="0"/>
              <a:t>4/13/2016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C18275D1-85C8-486F-B38E-7C0FCCD20758}" type="datetime1">
              <a:rPr lang="en-US" smtClean="0"/>
              <a:t>4/13/2016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955C5D2-CA69-4F22-B011-F0D230300C6C}" type="datetime1">
              <a:rPr lang="en-US" smtClean="0"/>
              <a:t>4/13/2016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Lecture </a:t>
            </a:r>
            <a:r>
              <a:rPr lang="en-US" sz="2800"/>
              <a:t># </a:t>
            </a:r>
            <a:r>
              <a:rPr lang="en-US" sz="2800" smtClean="0"/>
              <a:t>19:Programming </a:t>
            </a:r>
            <a:r>
              <a:rPr lang="en-US" sz="2800" dirty="0" smtClean="0"/>
              <a:t>Paradigms </a:t>
            </a:r>
            <a:br>
              <a:rPr lang="en-US" sz="2800" dirty="0" smtClean="0"/>
            </a:br>
            <a:r>
              <a:rPr lang="en-US" sz="2800" dirty="0" smtClean="0"/>
              <a:t>&gt; Procedural and OO Programming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1600" dirty="0" smtClean="0"/>
              <a:t>SWE 205: Introduction to Software Engineering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800" dirty="0"/>
              <a:t>Procedural </a:t>
            </a:r>
            <a:r>
              <a:rPr lang="en-US" sz="2800" dirty="0" smtClean="0"/>
              <a:t>programming </a:t>
            </a:r>
          </a:p>
          <a:p>
            <a:endParaRPr lang="en-US" sz="2800" dirty="0" smtClean="0"/>
          </a:p>
          <a:p>
            <a:r>
              <a:rPr lang="en-US" sz="2800" dirty="0" smtClean="0"/>
              <a:t>Object-oriented programming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2286000"/>
            <a:ext cx="696912" cy="824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962400" y="1219200"/>
            <a:ext cx="1216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7" name="Flowchart: Magnetic Disk 6"/>
          <p:cNvSpPr/>
          <p:nvPr/>
        </p:nvSpPr>
        <p:spPr>
          <a:xfrm>
            <a:off x="2286000" y="3657600"/>
            <a:ext cx="609600" cy="8382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DB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667000" y="5334000"/>
            <a:ext cx="36097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Real World Entities match to Objects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 Oriented Programming Paradigm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5334000" y="2006252"/>
            <a:ext cx="1066800" cy="1194148"/>
            <a:chOff x="5334000" y="2006252"/>
            <a:chExt cx="1066800" cy="1194148"/>
          </a:xfrm>
        </p:grpSpPr>
        <p:sp>
          <p:nvSpPr>
            <p:cNvPr id="9" name="Rectangle 8"/>
            <p:cNvSpPr/>
            <p:nvPr/>
          </p:nvSpPr>
          <p:spPr>
            <a:xfrm>
              <a:off x="5334000" y="2057400"/>
              <a:ext cx="1066800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5334000" y="2362200"/>
              <a:ext cx="10668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334000" y="2743200"/>
              <a:ext cx="10668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5435252" y="2006252"/>
              <a:ext cx="8281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Person</a:t>
              </a:r>
              <a:endParaRPr lang="en-US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334000" y="3581400"/>
            <a:ext cx="1066800" cy="1194148"/>
            <a:chOff x="5334000" y="2006252"/>
            <a:chExt cx="1066800" cy="1194148"/>
          </a:xfrm>
        </p:grpSpPr>
        <p:sp>
          <p:nvSpPr>
            <p:cNvPr id="17" name="Rectangle 16"/>
            <p:cNvSpPr/>
            <p:nvPr/>
          </p:nvSpPr>
          <p:spPr>
            <a:xfrm>
              <a:off x="5334000" y="2057400"/>
              <a:ext cx="1066800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5334000" y="2362200"/>
              <a:ext cx="10668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34000" y="2743200"/>
              <a:ext cx="10668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334000" y="2006252"/>
              <a:ext cx="10422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Database</a:t>
              </a:r>
              <a:endParaRPr lang="en-US" dirty="0"/>
            </a:p>
          </p:txBody>
        </p:sp>
      </p:grpSp>
      <p:cxnSp>
        <p:nvCxnSpPr>
          <p:cNvPr id="22" name="Straight Arrow Connector 21"/>
          <p:cNvCxnSpPr>
            <a:stCxn id="1026" idx="3"/>
          </p:cNvCxnSpPr>
          <p:nvPr/>
        </p:nvCxnSpPr>
        <p:spPr>
          <a:xfrm flipV="1">
            <a:off x="2906712" y="2667000"/>
            <a:ext cx="2198688" cy="31393"/>
          </a:xfrm>
          <a:prstGeom prst="straightConnector1">
            <a:avLst/>
          </a:prstGeom>
          <a:ln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3048000" y="4038600"/>
            <a:ext cx="2198688" cy="31393"/>
          </a:xfrm>
          <a:prstGeom prst="straightConnector1">
            <a:avLst/>
          </a:prstGeom>
          <a:ln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" name="section4"/>
          <p:cNvSpPr/>
          <p:nvPr/>
        </p:nvSpPr>
        <p:spPr>
          <a:xfrm>
            <a:off x="3035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24" name="section5"/>
          <p:cNvSpPr/>
          <p:nvPr/>
        </p:nvSpPr>
        <p:spPr>
          <a:xfrm>
            <a:off x="4813300" y="0"/>
            <a:ext cx="246800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Object Oriented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2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7" name="PB"/>
          <p:cNvSpPr/>
          <p:nvPr/>
        </p:nvSpPr>
        <p:spPr>
          <a:xfrm>
            <a:off x="12700" y="6718300"/>
            <a:ext cx="5930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8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Advantages of Object-Oriented Paradigm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Encapsulation </a:t>
            </a:r>
          </a:p>
          <a:p>
            <a:pPr lvl="1"/>
            <a:r>
              <a:rPr lang="en-US" sz="2100" dirty="0" smtClean="0">
                <a:solidFill>
                  <a:schemeClr val="tx2"/>
                </a:solidFill>
              </a:rPr>
              <a:t>Encapsulation conceals the functional details of a class from objects that send messages to it.</a:t>
            </a:r>
          </a:p>
          <a:p>
            <a:r>
              <a:rPr lang="en-US" dirty="0" smtClean="0"/>
              <a:t>Polymorphism</a:t>
            </a:r>
          </a:p>
          <a:p>
            <a:pPr lvl="1"/>
            <a:r>
              <a:rPr lang="en-US" sz="2400" dirty="0" smtClean="0"/>
              <a:t>ability of objects belonging to different data types to respond to method calls of methods of the same name, each one according to an appropriate type-specific behavior. </a:t>
            </a:r>
          </a:p>
          <a:p>
            <a:r>
              <a:rPr lang="en-US" dirty="0" smtClean="0"/>
              <a:t>Reusability</a:t>
            </a:r>
          </a:p>
          <a:p>
            <a:pPr lvl="1"/>
            <a:r>
              <a:rPr lang="en-US" sz="2400" dirty="0" smtClean="0"/>
              <a:t>Objects are potentially reusable components.</a:t>
            </a:r>
          </a:p>
          <a:p>
            <a:r>
              <a:rPr lang="en-US" dirty="0" smtClean="0"/>
              <a:t>Inheritance</a:t>
            </a:r>
          </a:p>
          <a:p>
            <a:pPr lvl="1"/>
            <a:r>
              <a:rPr lang="en-GB" dirty="0" smtClean="0"/>
              <a:t>It is an abstraction mechanism which may be used to classify entities. </a:t>
            </a:r>
            <a:r>
              <a:rPr lang="en-GB" sz="2400" dirty="0" smtClean="0"/>
              <a:t>A sub-class inherits the attributes and operations from its super class and may add new methods or attributes of its own.</a:t>
            </a:r>
            <a:endParaRPr lang="en-GB" dirty="0" smtClean="0"/>
          </a:p>
          <a:p>
            <a:pPr lvl="1">
              <a:buNone/>
            </a:pPr>
            <a:endParaRPr lang="en-US" b="1" dirty="0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3035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4813300" y="0"/>
            <a:ext cx="246800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Object Oriented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6527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Procedural Vs Object Oriented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85800" y="1447800"/>
          <a:ext cx="7848600" cy="411480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3924300"/>
                <a:gridCol w="3924300"/>
              </a:tblGrid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Procedural</a:t>
                      </a:r>
                      <a:endParaRPr lang="en-US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Object-Oriented</a:t>
                      </a:r>
                      <a:endParaRPr lang="en-US" b="1" dirty="0" smtClean="0"/>
                    </a:p>
                  </a:txBody>
                  <a:tcPr anchor="ctr"/>
                </a:tc>
              </a:tr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functions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methods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modules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objects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argument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message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variable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attribute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3035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4813300" y="0"/>
            <a:ext cx="246800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Object Oriented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7124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Both procedural and object-oriented programming aim  to</a:t>
            </a:r>
          </a:p>
          <a:p>
            <a:pPr lvl="1"/>
            <a:r>
              <a:rPr lang="en-US" dirty="0" smtClean="0"/>
              <a:t>Better modularity</a:t>
            </a:r>
          </a:p>
          <a:p>
            <a:pPr lvl="1"/>
            <a:r>
              <a:rPr lang="en-US" dirty="0" smtClean="0"/>
              <a:t>Better reuse</a:t>
            </a:r>
          </a:p>
          <a:p>
            <a:pPr lvl="1"/>
            <a:endParaRPr lang="en-US" dirty="0"/>
          </a:p>
          <a:p>
            <a:r>
              <a:rPr lang="en-US" dirty="0" smtClean="0"/>
              <a:t>Object-oriented </a:t>
            </a:r>
            <a:r>
              <a:rPr lang="en-US" dirty="0"/>
              <a:t>p</a:t>
            </a:r>
            <a:r>
              <a:rPr lang="en-US" dirty="0" smtClean="0"/>
              <a:t>rogramming adds several techniques such as inheritance and polymorphism to make programming even easier</a:t>
            </a:r>
          </a:p>
          <a:p>
            <a:endParaRPr lang="en-US" dirty="0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3035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48133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4876800" y="2055812"/>
            <a:ext cx="3886200" cy="37338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943600" y="2436812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Imperative Programming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7162800" y="3960812"/>
            <a:ext cx="1447800" cy="838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Object Oriented Programming</a:t>
            </a:r>
          </a:p>
        </p:txBody>
      </p:sp>
      <p:cxnSp>
        <p:nvCxnSpPr>
          <p:cNvPr id="20" name="Straight Arrow Connector 19"/>
          <p:cNvCxnSpPr>
            <a:stCxn id="7" idx="2"/>
            <a:endCxn id="8" idx="0"/>
          </p:cNvCxnSpPr>
          <p:nvPr/>
        </p:nvCxnSpPr>
        <p:spPr>
          <a:xfrm rot="16200000" flipH="1">
            <a:off x="6896100" y="2970212"/>
            <a:ext cx="762000" cy="121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0" name="TextBox 22"/>
          <p:cNvSpPr txBox="1">
            <a:spLocks noChangeArrowheads="1"/>
          </p:cNvSpPr>
          <p:nvPr/>
        </p:nvSpPr>
        <p:spPr bwMode="auto">
          <a:xfrm>
            <a:off x="6324600" y="4826000"/>
            <a:ext cx="4572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Gill Sans MT" pitchFamily="34" charset="0"/>
              </a:rPr>
              <a:t>C</a:t>
            </a:r>
          </a:p>
          <a:p>
            <a:endParaRPr lang="en-US" sz="1100">
              <a:latin typeface="Gill Sans MT" pitchFamily="34" charset="0"/>
            </a:endParaRPr>
          </a:p>
        </p:txBody>
      </p:sp>
      <p:sp>
        <p:nvSpPr>
          <p:cNvPr id="11271" name="TextBox 23"/>
          <p:cNvSpPr txBox="1">
            <a:spLocks noChangeArrowheads="1"/>
          </p:cNvSpPr>
          <p:nvPr/>
        </p:nvSpPr>
        <p:spPr bwMode="auto">
          <a:xfrm>
            <a:off x="8153400" y="4799012"/>
            <a:ext cx="4572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Gill Sans MT" pitchFamily="34" charset="0"/>
              </a:rPr>
              <a:t>C++ Java</a:t>
            </a:r>
          </a:p>
          <a:p>
            <a:endParaRPr lang="en-US" sz="1100">
              <a:latin typeface="Gill Sans MT" pitchFamily="34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2474913" y="4227512"/>
            <a:ext cx="4040188" cy="158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3" name="TextBox 27"/>
          <p:cNvSpPr txBox="1">
            <a:spLocks noChangeArrowheads="1"/>
          </p:cNvSpPr>
          <p:nvPr/>
        </p:nvSpPr>
        <p:spPr bwMode="auto">
          <a:xfrm>
            <a:off x="1219200" y="5789612"/>
            <a:ext cx="1778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More declarative</a:t>
            </a:r>
          </a:p>
        </p:txBody>
      </p:sp>
      <p:sp>
        <p:nvSpPr>
          <p:cNvPr id="11274" name="TextBox 28"/>
          <p:cNvSpPr txBox="1">
            <a:spLocks noChangeArrowheads="1"/>
          </p:cNvSpPr>
          <p:nvPr/>
        </p:nvSpPr>
        <p:spPr bwMode="auto">
          <a:xfrm>
            <a:off x="6035675" y="5789612"/>
            <a:ext cx="1660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Less declarative</a:t>
            </a:r>
          </a:p>
        </p:txBody>
      </p:sp>
      <p:sp>
        <p:nvSpPr>
          <p:cNvPr id="11275" name="TextBox 29"/>
          <p:cNvSpPr txBox="1">
            <a:spLocks noChangeArrowheads="1"/>
          </p:cNvSpPr>
          <p:nvPr/>
        </p:nvSpPr>
        <p:spPr bwMode="auto">
          <a:xfrm>
            <a:off x="1524000" y="6096000"/>
            <a:ext cx="987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No State</a:t>
            </a:r>
          </a:p>
        </p:txBody>
      </p:sp>
      <p:sp>
        <p:nvSpPr>
          <p:cNvPr id="11276" name="TextBox 30"/>
          <p:cNvSpPr txBox="1">
            <a:spLocks noChangeArrowheads="1"/>
          </p:cNvSpPr>
          <p:nvPr/>
        </p:nvSpPr>
        <p:spPr bwMode="auto">
          <a:xfrm>
            <a:off x="6426200" y="6096000"/>
            <a:ext cx="904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Stateful</a:t>
            </a:r>
          </a:p>
        </p:txBody>
      </p:sp>
      <p:sp>
        <p:nvSpPr>
          <p:cNvPr id="112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Programming Paradigms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105400" y="4037012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Procedural Programming</a:t>
            </a:r>
          </a:p>
        </p:txBody>
      </p:sp>
      <p:cxnSp>
        <p:nvCxnSpPr>
          <p:cNvPr id="40" name="Straight Arrow Connector 39"/>
          <p:cNvCxnSpPr>
            <a:stCxn id="7" idx="2"/>
            <a:endCxn id="38" idx="0"/>
          </p:cNvCxnSpPr>
          <p:nvPr/>
        </p:nvCxnSpPr>
        <p:spPr>
          <a:xfrm rot="5400000">
            <a:off x="5829300" y="3198812"/>
            <a:ext cx="8382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533400" y="2481262"/>
            <a:ext cx="3794125" cy="2851150"/>
            <a:chOff x="533400" y="1304836"/>
            <a:chExt cx="3794461" cy="2851874"/>
          </a:xfrm>
        </p:grpSpPr>
        <p:sp>
          <p:nvSpPr>
            <p:cNvPr id="5" name="Rectangle 4"/>
            <p:cNvSpPr/>
            <p:nvPr/>
          </p:nvSpPr>
          <p:spPr>
            <a:xfrm>
              <a:off x="1752708" y="1304836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Declarative Programming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533400" y="2972134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Functional Programming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2819602" y="2895915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Logic Programming</a:t>
              </a:r>
            </a:p>
          </p:txBody>
        </p:sp>
        <p:cxnSp>
          <p:nvCxnSpPr>
            <p:cNvPr id="12" name="Straight Arrow Connector 11"/>
            <p:cNvCxnSpPr>
              <a:stCxn id="5" idx="2"/>
              <a:endCxn id="6" idx="0"/>
            </p:cNvCxnSpPr>
            <p:nvPr/>
          </p:nvCxnSpPr>
          <p:spPr>
            <a:xfrm rot="5400000">
              <a:off x="1414465" y="1909928"/>
              <a:ext cx="905105" cy="121930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86" name="TextBox 20"/>
            <p:cNvSpPr txBox="1">
              <a:spLocks noChangeArrowheads="1"/>
            </p:cNvSpPr>
            <p:nvPr/>
          </p:nvSpPr>
          <p:spPr bwMode="auto">
            <a:xfrm>
              <a:off x="1310939" y="3725823"/>
              <a:ext cx="82266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>
                  <a:latin typeface="Gill Sans MT" pitchFamily="34" charset="0"/>
                </a:rPr>
                <a:t>HASKELL</a:t>
              </a:r>
            </a:p>
            <a:p>
              <a:endParaRPr lang="en-US" sz="1100">
                <a:latin typeface="Gill Sans MT" pitchFamily="34" charset="0"/>
              </a:endParaRPr>
            </a:p>
          </p:txBody>
        </p:sp>
        <p:sp>
          <p:nvSpPr>
            <p:cNvPr id="11287" name="TextBox 21"/>
            <p:cNvSpPr txBox="1">
              <a:spLocks noChangeArrowheads="1"/>
            </p:cNvSpPr>
            <p:nvPr/>
          </p:nvSpPr>
          <p:spPr bwMode="auto">
            <a:xfrm>
              <a:off x="3505200" y="3657600"/>
              <a:ext cx="82266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>
                  <a:latin typeface="Gill Sans MT" pitchFamily="34" charset="0"/>
                </a:rPr>
                <a:t>PROLOG</a:t>
              </a:r>
            </a:p>
            <a:p>
              <a:endParaRPr lang="en-US" sz="1100">
                <a:latin typeface="Gill Sans MT" pitchFamily="34" charset="0"/>
              </a:endParaRPr>
            </a:p>
          </p:txBody>
        </p:sp>
        <p:cxnSp>
          <p:nvCxnSpPr>
            <p:cNvPr id="42" name="Straight Arrow Connector 41"/>
            <p:cNvCxnSpPr>
              <a:stCxn id="5" idx="2"/>
              <a:endCxn id="9" idx="0"/>
            </p:cNvCxnSpPr>
            <p:nvPr/>
          </p:nvCxnSpPr>
          <p:spPr>
            <a:xfrm rot="16200000" flipH="1">
              <a:off x="2595676" y="1948025"/>
              <a:ext cx="828885" cy="106689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Rectangle 46"/>
          <p:cNvSpPr/>
          <p:nvPr/>
        </p:nvSpPr>
        <p:spPr>
          <a:xfrm>
            <a:off x="3733800" y="1217612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Paradigms</a:t>
            </a:r>
          </a:p>
        </p:txBody>
      </p:sp>
      <p:sp>
        <p:nvSpPr>
          <p:cNvPr id="19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ection2"/>
          <p:cNvSpPr/>
          <p:nvPr/>
        </p:nvSpPr>
        <p:spPr>
          <a:xfrm>
            <a:off x="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Review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2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4"/>
          <p:cNvSpPr/>
          <p:nvPr/>
        </p:nvSpPr>
        <p:spPr>
          <a:xfrm>
            <a:off x="3035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5"/>
          <p:cNvSpPr/>
          <p:nvPr/>
        </p:nvSpPr>
        <p:spPr>
          <a:xfrm>
            <a:off x="48133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PB"/>
          <p:cNvSpPr/>
          <p:nvPr/>
        </p:nvSpPr>
        <p:spPr>
          <a:xfrm>
            <a:off x="12700" y="6718300"/>
            <a:ext cx="1168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Declarative Vs Imperative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1905000"/>
          </a:xfrm>
        </p:spPr>
        <p:txBody>
          <a:bodyPr/>
          <a:lstStyle/>
          <a:p>
            <a:r>
              <a:rPr lang="en-US" b="1" dirty="0" smtClean="0"/>
              <a:t>Imperative programming</a:t>
            </a:r>
            <a:r>
              <a:rPr lang="en-US" dirty="0" smtClean="0"/>
              <a:t> is a programming paradigm that describes computation in terms of statements that change a program state. Imperative programs define sequences of commands for the computer to perform.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447800" y="4419600"/>
            <a:ext cx="6553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In an imperative program,  we tell the computer </a:t>
            </a:r>
            <a:r>
              <a:rPr lang="en-US" sz="3200" b="1" dirty="0" smtClean="0"/>
              <a:t>‘</a:t>
            </a:r>
            <a:r>
              <a:rPr lang="en-US" sz="3200" b="1" u="sng" dirty="0" smtClean="0"/>
              <a:t>how</a:t>
            </a:r>
            <a:r>
              <a:rPr lang="en-US" sz="3200" b="1" dirty="0" smtClean="0"/>
              <a:t>’ </a:t>
            </a:r>
            <a:r>
              <a:rPr lang="en-US" sz="3200" dirty="0" smtClean="0"/>
              <a:t>we want to do a certain task.</a:t>
            </a:r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Review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4"/>
          <p:cNvSpPr/>
          <p:nvPr/>
        </p:nvSpPr>
        <p:spPr>
          <a:xfrm>
            <a:off x="3035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5"/>
          <p:cNvSpPr/>
          <p:nvPr/>
        </p:nvSpPr>
        <p:spPr>
          <a:xfrm>
            <a:off x="48133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1765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Imperative Programming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447800"/>
            <a:ext cx="8229600" cy="3032760"/>
          </a:xfrm>
        </p:spPr>
        <p:txBody>
          <a:bodyPr/>
          <a:lstStyle/>
          <a:p>
            <a:r>
              <a:rPr lang="en-US" dirty="0" smtClean="0"/>
              <a:t>Activity Diagrams and Pseudo Code produced during the design phase can be directly used to generate an imperative program.</a:t>
            </a:r>
          </a:p>
          <a:p>
            <a:r>
              <a:rPr lang="en-US" dirty="0" smtClean="0"/>
              <a:t>Example</a:t>
            </a:r>
          </a:p>
          <a:p>
            <a:endParaRPr lang="en-US" dirty="0" smtClean="0"/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09600" y="2514600"/>
            <a:ext cx="5715000" cy="3505200"/>
            <a:chOff x="762000" y="2743200"/>
            <a:chExt cx="5715000" cy="3505200"/>
          </a:xfrm>
        </p:grpSpPr>
        <p:grpSp>
          <p:nvGrpSpPr>
            <p:cNvPr id="5" name="Group 29"/>
            <p:cNvGrpSpPr/>
            <p:nvPr/>
          </p:nvGrpSpPr>
          <p:grpSpPr>
            <a:xfrm>
              <a:off x="838200" y="2743200"/>
              <a:ext cx="5638800" cy="2590800"/>
              <a:chOff x="533400" y="3048000"/>
              <a:chExt cx="5638800" cy="2590800"/>
            </a:xfrm>
          </p:grpSpPr>
          <p:grpSp>
            <p:nvGrpSpPr>
              <p:cNvPr id="12" name="Group 24"/>
              <p:cNvGrpSpPr/>
              <p:nvPr/>
            </p:nvGrpSpPr>
            <p:grpSpPr>
              <a:xfrm>
                <a:off x="2549235" y="3048000"/>
                <a:ext cx="3622965" cy="2590800"/>
                <a:chOff x="644235" y="2971800"/>
                <a:chExt cx="3622965" cy="2590800"/>
              </a:xfrm>
            </p:grpSpPr>
            <p:sp>
              <p:nvSpPr>
                <p:cNvPr id="15" name="Oval 14"/>
                <p:cNvSpPr/>
                <p:nvPr/>
              </p:nvSpPr>
              <p:spPr>
                <a:xfrm>
                  <a:off x="1447800" y="2971800"/>
                  <a:ext cx="152400" cy="1524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6" name="Straight Arrow Connector 15"/>
                <p:cNvCxnSpPr>
                  <a:stCxn id="15" idx="4"/>
                </p:cNvCxnSpPr>
                <p:nvPr/>
              </p:nvCxnSpPr>
              <p:spPr>
                <a:xfrm rot="5400000">
                  <a:off x="1333500" y="3314700"/>
                  <a:ext cx="381000" cy="158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Rounded Rectangle 16"/>
                <p:cNvSpPr/>
                <p:nvPr/>
              </p:nvSpPr>
              <p:spPr>
                <a:xfrm>
                  <a:off x="644235" y="3519055"/>
                  <a:ext cx="1752600" cy="609600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/>
                    <a:t>Get value of x and y</a:t>
                  </a:r>
                  <a:endParaRPr lang="en-US" dirty="0"/>
                </a:p>
              </p:txBody>
            </p:sp>
            <p:cxnSp>
              <p:nvCxnSpPr>
                <p:cNvPr id="18" name="Straight Arrow Connector 9"/>
                <p:cNvCxnSpPr/>
                <p:nvPr/>
              </p:nvCxnSpPr>
              <p:spPr>
                <a:xfrm rot="5400000">
                  <a:off x="1332706" y="4304506"/>
                  <a:ext cx="381000" cy="158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Flowchart: Decision 18"/>
                <p:cNvSpPr/>
                <p:nvPr/>
              </p:nvSpPr>
              <p:spPr>
                <a:xfrm>
                  <a:off x="872835" y="4509650"/>
                  <a:ext cx="1295400" cy="990600"/>
                </a:xfrm>
                <a:prstGeom prst="flowChartDecisio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/>
                    <a:t>Is y=0?</a:t>
                  </a:r>
                  <a:endParaRPr lang="en-US" dirty="0"/>
                </a:p>
              </p:txBody>
            </p:sp>
            <p:cxnSp>
              <p:nvCxnSpPr>
                <p:cNvPr id="20" name="Elbow Connector 19"/>
                <p:cNvCxnSpPr>
                  <a:stCxn id="19" idx="3"/>
                </p:cNvCxnSpPr>
                <p:nvPr/>
              </p:nvCxnSpPr>
              <p:spPr>
                <a:xfrm>
                  <a:off x="2168235" y="5004950"/>
                  <a:ext cx="574965" cy="252850"/>
                </a:xfrm>
                <a:prstGeom prst="bentConnector3">
                  <a:avLst>
                    <a:gd name="adj1" fmla="val 50000"/>
                  </a:avLst>
                </a:prstGeom>
                <a:ln>
                  <a:headEnd type="none" w="med" len="med"/>
                  <a:tailEnd type="arrow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Rounded Rectangle 20"/>
                <p:cNvSpPr/>
                <p:nvPr/>
              </p:nvSpPr>
              <p:spPr>
                <a:xfrm>
                  <a:off x="2743200" y="4953000"/>
                  <a:ext cx="1524000" cy="609600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/>
                    <a:t>Divide by Zero Error</a:t>
                  </a:r>
                  <a:endParaRPr lang="en-US" dirty="0"/>
                </a:p>
              </p:txBody>
            </p:sp>
          </p:grpSp>
          <p:cxnSp>
            <p:nvCxnSpPr>
              <p:cNvPr id="13" name="Elbow Connector 12"/>
              <p:cNvCxnSpPr>
                <a:endCxn id="19" idx="1"/>
              </p:cNvCxnSpPr>
              <p:nvPr/>
            </p:nvCxnSpPr>
            <p:spPr>
              <a:xfrm flipV="1">
                <a:off x="2057400" y="5081150"/>
                <a:ext cx="720435" cy="252850"/>
              </a:xfrm>
              <a:prstGeom prst="bentConnector3">
                <a:avLst>
                  <a:gd name="adj1" fmla="val 50000"/>
                </a:avLst>
              </a:prstGeom>
              <a:ln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Rounded Rectangle 13"/>
              <p:cNvSpPr/>
              <p:nvPr/>
            </p:nvSpPr>
            <p:spPr>
              <a:xfrm>
                <a:off x="533400" y="5029200"/>
                <a:ext cx="1524000" cy="609600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Result = x/y</a:t>
                </a:r>
                <a:endParaRPr lang="en-US" dirty="0"/>
              </a:p>
            </p:txBody>
          </p:sp>
        </p:grpSp>
        <p:cxnSp>
          <p:nvCxnSpPr>
            <p:cNvPr id="6" name="Straight Arrow Connector 5"/>
            <p:cNvCxnSpPr>
              <a:stCxn id="14" idx="2"/>
            </p:cNvCxnSpPr>
            <p:nvPr/>
          </p:nvCxnSpPr>
          <p:spPr>
            <a:xfrm rot="5400000">
              <a:off x="1447800" y="5486400"/>
              <a:ext cx="3048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ounded Rectangle 6"/>
            <p:cNvSpPr/>
            <p:nvPr/>
          </p:nvSpPr>
          <p:spPr>
            <a:xfrm>
              <a:off x="762000" y="5638800"/>
              <a:ext cx="1524000" cy="609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Print Result</a:t>
              </a:r>
              <a:endParaRPr lang="en-US" dirty="0"/>
            </a:p>
          </p:txBody>
        </p:sp>
        <p:sp>
          <p:nvSpPr>
            <p:cNvPr id="8" name="Oval 7"/>
            <p:cNvSpPr/>
            <p:nvPr/>
          </p:nvSpPr>
          <p:spPr>
            <a:xfrm>
              <a:off x="3581400" y="58674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Arrow Connector 8"/>
            <p:cNvCxnSpPr>
              <a:stCxn id="7" idx="3"/>
              <a:endCxn id="8" idx="2"/>
            </p:cNvCxnSpPr>
            <p:nvPr/>
          </p:nvCxnSpPr>
          <p:spPr>
            <a:xfrm>
              <a:off x="2286000" y="5943600"/>
              <a:ext cx="12954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stCxn id="21" idx="2"/>
            </p:cNvCxnSpPr>
            <p:nvPr/>
          </p:nvCxnSpPr>
          <p:spPr>
            <a:xfrm rot="5400000">
              <a:off x="5410200" y="5638800"/>
              <a:ext cx="6096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rot="10800000">
              <a:off x="3733802" y="5943600"/>
              <a:ext cx="1981199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5945535" y="3309878"/>
            <a:ext cx="312226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Begin</a:t>
            </a:r>
          </a:p>
          <a:p>
            <a:r>
              <a:rPr lang="en-US" dirty="0" smtClean="0"/>
              <a:t>       If y!=0 then Goto Error</a:t>
            </a:r>
          </a:p>
          <a:p>
            <a:r>
              <a:rPr lang="en-US" dirty="0" smtClean="0"/>
              <a:t>               Result = x/y;</a:t>
            </a:r>
          </a:p>
          <a:p>
            <a:r>
              <a:rPr lang="en-US" dirty="0" smtClean="0"/>
              <a:t>                Print Result;</a:t>
            </a:r>
          </a:p>
          <a:p>
            <a:r>
              <a:rPr lang="en-US" dirty="0" smtClean="0"/>
              <a:t>               Goto Final </a:t>
            </a:r>
          </a:p>
          <a:p>
            <a:r>
              <a:rPr lang="en-US" dirty="0" smtClean="0"/>
              <a:t>        Error:  Print “Divide by 0”</a:t>
            </a:r>
          </a:p>
          <a:p>
            <a:r>
              <a:rPr lang="en-US" dirty="0" smtClean="0"/>
              <a:t>        </a:t>
            </a:r>
          </a:p>
          <a:p>
            <a:r>
              <a:rPr lang="en-US" dirty="0" smtClean="0"/>
              <a:t>         Final:  </a:t>
            </a:r>
          </a:p>
          <a:p>
            <a:r>
              <a:rPr lang="en-US" dirty="0" smtClean="0"/>
              <a:t>   End   </a:t>
            </a:r>
          </a:p>
          <a:p>
            <a:r>
              <a:rPr lang="en-US" dirty="0" smtClean="0"/>
              <a:t>      </a:t>
            </a:r>
            <a:endParaRPr lang="en-US" dirty="0"/>
          </a:p>
        </p:txBody>
      </p:sp>
      <p:sp>
        <p:nvSpPr>
          <p:cNvPr id="3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5" name="section3"/>
          <p:cNvSpPr/>
          <p:nvPr/>
        </p:nvSpPr>
        <p:spPr>
          <a:xfrm>
            <a:off x="1270000" y="0"/>
            <a:ext cx="202256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Imperative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6" name="section4"/>
          <p:cNvSpPr/>
          <p:nvPr/>
        </p:nvSpPr>
        <p:spPr>
          <a:xfrm>
            <a:off x="3289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7" name="section5"/>
          <p:cNvSpPr/>
          <p:nvPr/>
        </p:nvSpPr>
        <p:spPr>
          <a:xfrm>
            <a:off x="50673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PB"/>
          <p:cNvSpPr/>
          <p:nvPr/>
        </p:nvSpPr>
        <p:spPr>
          <a:xfrm>
            <a:off x="12700" y="6718300"/>
            <a:ext cx="2362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bit of history: Basic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10 dim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20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= 0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30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+ 1 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40 if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&lt;&gt; 10 then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goto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90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50 if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= 10 then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goto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70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60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goto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30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70 print "Program Completed.“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80 end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90 print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; " squared = ";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*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100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goto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30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02256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Imperative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3289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50673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2959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1" y="2133600"/>
            <a:ext cx="2362200" cy="4098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Procedural Programming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Procedural programming is imperative programming in which the statements are structured into procedures (also known as subroutines or functions).</a:t>
            </a:r>
          </a:p>
          <a:p>
            <a:endParaRPr lang="en-US" dirty="0" smtClean="0"/>
          </a:p>
          <a:p>
            <a:r>
              <a:rPr lang="en-US" dirty="0" smtClean="0"/>
              <a:t>Using GOTO and label causes </a:t>
            </a:r>
          </a:p>
          <a:p>
            <a:pPr>
              <a:buNone/>
            </a:pPr>
            <a:r>
              <a:rPr lang="en-US" dirty="0" smtClean="0"/>
              <a:t>           “Spaghetti Code”</a:t>
            </a:r>
          </a:p>
          <a:p>
            <a:endParaRPr lang="en-US" dirty="0" smtClean="0"/>
          </a:p>
          <a:p>
            <a:r>
              <a:rPr lang="en-US" dirty="0" smtClean="0"/>
              <a:t>To avoid this, we structure the </a:t>
            </a:r>
          </a:p>
          <a:p>
            <a:pPr>
              <a:buNone/>
            </a:pPr>
            <a:r>
              <a:rPr lang="en-US" dirty="0" smtClean="0"/>
              <a:t>    program into sub-functions.</a:t>
            </a:r>
            <a:endParaRPr lang="en-US" dirty="0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3035300" y="0"/>
            <a:ext cx="204638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Procedural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50800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3556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495800" y="3048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Begin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105400" y="609600"/>
            <a:ext cx="2780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Accept the Value of X and 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05400" y="990600"/>
            <a:ext cx="3118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Accept the Value for Operation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81600" y="1371600"/>
            <a:ext cx="1176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If Op==‘+’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81600" y="1828800"/>
            <a:ext cx="2592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If Op==‘-’  Goto Subtract</a:t>
            </a:r>
          </a:p>
        </p:txBody>
      </p:sp>
      <p:sp>
        <p:nvSpPr>
          <p:cNvPr id="10" name="Rectangle 9"/>
          <p:cNvSpPr/>
          <p:nvPr/>
        </p:nvSpPr>
        <p:spPr>
          <a:xfrm>
            <a:off x="5181600" y="2209800"/>
            <a:ext cx="24048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If Op==‘/’  Goto Divide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181600" y="2590800"/>
            <a:ext cx="2572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If Op==‘*’  Goto Multiply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791200" y="2971800"/>
            <a:ext cx="2504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Print “Wrong Operator”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867400" y="3352800"/>
            <a:ext cx="1175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Goto Final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05400" y="3657600"/>
            <a:ext cx="3624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Add:  Result = </a:t>
            </a:r>
            <a:r>
              <a:rPr lang="en-US" dirty="0" err="1" smtClean="0"/>
              <a:t>x+y</a:t>
            </a:r>
            <a:r>
              <a:rPr lang="en-US" dirty="0" smtClean="0"/>
              <a:t>       Goto Result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105400" y="3962400"/>
            <a:ext cx="3854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Subtract:  Result = x-y       Goto Result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105400" y="4343400"/>
            <a:ext cx="3667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Divide:  Result = x/y       Goto Result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105400" y="4648200"/>
            <a:ext cx="3899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Multiply:  Result = x*y       Goto Result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077614" y="4953000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Result: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5105400" y="5257800"/>
            <a:ext cx="660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Final: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648200" y="5715000"/>
            <a:ext cx="660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End  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57200" y="228600"/>
            <a:ext cx="627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main</a:t>
            </a:r>
          </a:p>
          <a:p>
            <a:r>
              <a:rPr lang="en-US" dirty="0" smtClean="0"/>
              <a:t>{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09600" y="6488668"/>
            <a:ext cx="261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}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6324600" y="1359932"/>
            <a:ext cx="1113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Goto Add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371600" y="1600200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{ </a:t>
            </a:r>
          </a:p>
          <a:p>
            <a:r>
              <a:rPr lang="en-US" dirty="0" smtClean="0"/>
              <a:t>     Result = Add (</a:t>
            </a:r>
            <a:r>
              <a:rPr lang="en-US" dirty="0" err="1" smtClean="0"/>
              <a:t>x,y</a:t>
            </a:r>
            <a:r>
              <a:rPr lang="en-US" dirty="0" smtClean="0"/>
              <a:t>);         }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1143000" y="25146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Else If Op==‘-’</a:t>
            </a:r>
          </a:p>
          <a:p>
            <a:r>
              <a:rPr lang="en-US" dirty="0" smtClean="0"/>
              <a:t>     { </a:t>
            </a:r>
          </a:p>
          <a:p>
            <a:r>
              <a:rPr lang="en-US" dirty="0" smtClean="0"/>
              <a:t>          Result = Sub (</a:t>
            </a:r>
            <a:r>
              <a:rPr lang="en-US" dirty="0" err="1" smtClean="0"/>
              <a:t>x,y</a:t>
            </a:r>
            <a:r>
              <a:rPr lang="en-US" dirty="0" smtClean="0"/>
              <a:t>);            </a:t>
            </a:r>
          </a:p>
          <a:p>
            <a:r>
              <a:rPr lang="en-US" dirty="0" smtClean="0"/>
              <a:t>     }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143000" y="37338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Else If Op==‘/’</a:t>
            </a:r>
          </a:p>
          <a:p>
            <a:r>
              <a:rPr lang="en-US" dirty="0" smtClean="0"/>
              <a:t>     { </a:t>
            </a:r>
          </a:p>
          <a:p>
            <a:r>
              <a:rPr lang="en-US" dirty="0" smtClean="0"/>
              <a:t>          Result = Div (</a:t>
            </a:r>
            <a:r>
              <a:rPr lang="en-US" dirty="0" err="1" smtClean="0"/>
              <a:t>x,y</a:t>
            </a:r>
            <a:r>
              <a:rPr lang="en-US" dirty="0" smtClean="0"/>
              <a:t>);            </a:t>
            </a:r>
          </a:p>
          <a:p>
            <a:r>
              <a:rPr lang="en-US" dirty="0" smtClean="0"/>
              <a:t>     }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1143000" y="48768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Else If Op==‘*’</a:t>
            </a:r>
          </a:p>
          <a:p>
            <a:r>
              <a:rPr lang="en-US" dirty="0" smtClean="0"/>
              <a:t>     { </a:t>
            </a:r>
          </a:p>
          <a:p>
            <a:r>
              <a:rPr lang="en-US" dirty="0" smtClean="0"/>
              <a:t>          Result = </a:t>
            </a:r>
            <a:r>
              <a:rPr lang="en-US" dirty="0" err="1" smtClean="0"/>
              <a:t>Mul</a:t>
            </a:r>
            <a:r>
              <a:rPr lang="en-US" dirty="0" smtClean="0"/>
              <a:t>(</a:t>
            </a:r>
            <a:r>
              <a:rPr lang="en-US" dirty="0" err="1" smtClean="0"/>
              <a:t>x,y</a:t>
            </a:r>
            <a:r>
              <a:rPr lang="en-US" dirty="0" smtClean="0"/>
              <a:t>);            </a:t>
            </a:r>
          </a:p>
          <a:p>
            <a:r>
              <a:rPr lang="en-US" dirty="0" smtClean="0"/>
              <a:t>     }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990600" y="60198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Else   Print “Illegal Operator”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5410200" y="762000"/>
            <a:ext cx="1885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int</a:t>
            </a:r>
            <a:r>
              <a:rPr lang="en-US" dirty="0" smtClean="0"/>
              <a:t> Add(</a:t>
            </a:r>
            <a:r>
              <a:rPr lang="en-US" dirty="0" err="1" smtClean="0"/>
              <a:t>x,y</a:t>
            </a:r>
            <a:r>
              <a:rPr lang="en-US" dirty="0" smtClean="0"/>
              <a:t>)</a:t>
            </a:r>
          </a:p>
          <a:p>
            <a:r>
              <a:rPr lang="en-US" dirty="0" smtClean="0"/>
              <a:t>{  return (</a:t>
            </a:r>
            <a:r>
              <a:rPr lang="en-US" dirty="0" err="1" smtClean="0"/>
              <a:t>x+y</a:t>
            </a:r>
            <a:r>
              <a:rPr lang="en-US" dirty="0" smtClean="0"/>
              <a:t>)   } 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410200" y="2514600"/>
            <a:ext cx="18151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int</a:t>
            </a:r>
            <a:r>
              <a:rPr lang="en-US" dirty="0" smtClean="0"/>
              <a:t> Div(</a:t>
            </a:r>
            <a:r>
              <a:rPr lang="en-US" dirty="0" err="1" smtClean="0"/>
              <a:t>x,y</a:t>
            </a:r>
            <a:r>
              <a:rPr lang="en-US" dirty="0" smtClean="0"/>
              <a:t>)</a:t>
            </a:r>
          </a:p>
          <a:p>
            <a:r>
              <a:rPr lang="en-US" dirty="0" smtClean="0"/>
              <a:t>{  return (x/y)   }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410200" y="3200400"/>
            <a:ext cx="1847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 smtClean="0"/>
              <a:t>Mul</a:t>
            </a:r>
            <a:r>
              <a:rPr lang="en-US" dirty="0" smtClean="0"/>
              <a:t>(</a:t>
            </a:r>
            <a:r>
              <a:rPr lang="en-US" dirty="0" err="1" smtClean="0"/>
              <a:t>x,y</a:t>
            </a:r>
            <a:r>
              <a:rPr lang="en-US" dirty="0" smtClean="0"/>
              <a:t>)</a:t>
            </a:r>
          </a:p>
          <a:p>
            <a:r>
              <a:rPr lang="en-US" dirty="0" smtClean="0"/>
              <a:t>{  return (x*y)   }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410200" y="1752600"/>
            <a:ext cx="18263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int</a:t>
            </a:r>
            <a:r>
              <a:rPr lang="en-US" dirty="0" smtClean="0"/>
              <a:t> Sub(</a:t>
            </a:r>
            <a:r>
              <a:rPr lang="en-US" dirty="0" err="1" smtClean="0"/>
              <a:t>x,y</a:t>
            </a:r>
            <a:r>
              <a:rPr lang="en-US" dirty="0" smtClean="0"/>
              <a:t>)</a:t>
            </a:r>
          </a:p>
          <a:p>
            <a:r>
              <a:rPr lang="en-US" dirty="0" smtClean="0"/>
              <a:t>{  return (x-y)   } 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867400" y="4953000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Print Result</a:t>
            </a:r>
            <a:endParaRPr lang="en-US" dirty="0"/>
          </a:p>
        </p:txBody>
      </p:sp>
      <p:sp>
        <p:nvSpPr>
          <p:cNvPr id="4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4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5" name="section4"/>
          <p:cNvSpPr/>
          <p:nvPr/>
        </p:nvSpPr>
        <p:spPr>
          <a:xfrm>
            <a:off x="3035300" y="0"/>
            <a:ext cx="204638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Procedural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46" name="section5"/>
          <p:cNvSpPr/>
          <p:nvPr/>
        </p:nvSpPr>
        <p:spPr>
          <a:xfrm>
            <a:off x="50800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PB"/>
          <p:cNvSpPr/>
          <p:nvPr/>
        </p:nvSpPr>
        <p:spPr>
          <a:xfrm>
            <a:off x="12700" y="6718300"/>
            <a:ext cx="4140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524 0.02868 L -0.45191 0.0175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0" y="-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16466E-6 L -0.45382 -0.0046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99815E-6 L -0.41423 -0.0157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0" y="-8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12858E-6 L -0.49514 0.20629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0" y="10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7" grpId="0"/>
      <p:bldP spid="28" grpId="0"/>
      <p:bldP spid="29" grpId="0"/>
      <p:bldP spid="30" grpId="0"/>
      <p:bldP spid="31" grpId="0"/>
      <p:bldP spid="33" grpId="1"/>
      <p:bldP spid="34" grpId="1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019800"/>
            <a:ext cx="9144000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04800" y="4572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Begin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762000"/>
            <a:ext cx="2780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Accept the Value of X and 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14400" y="1143000"/>
            <a:ext cx="3118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Accept the Value for Operation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90600" y="1524000"/>
            <a:ext cx="1176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If Op==‘+’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90600" y="1981200"/>
            <a:ext cx="2592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If Op==‘-’  Goto Subtract</a:t>
            </a:r>
          </a:p>
        </p:txBody>
      </p:sp>
      <p:sp>
        <p:nvSpPr>
          <p:cNvPr id="10" name="Rectangle 9"/>
          <p:cNvSpPr/>
          <p:nvPr/>
        </p:nvSpPr>
        <p:spPr>
          <a:xfrm>
            <a:off x="990600" y="2362200"/>
            <a:ext cx="24048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If Op==‘/’  Goto Divide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90600" y="2743200"/>
            <a:ext cx="2572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If Op==‘*’  Goto Multiply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00200" y="3124200"/>
            <a:ext cx="2504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Print “Wrong Operator”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600200" y="3505200"/>
            <a:ext cx="1175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Goto Final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71410" y="3810000"/>
            <a:ext cx="3624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Add:  Result = </a:t>
            </a:r>
            <a:r>
              <a:rPr lang="en-US" dirty="0" err="1" smtClean="0"/>
              <a:t>x+y</a:t>
            </a:r>
            <a:r>
              <a:rPr lang="en-US" dirty="0" smtClean="0"/>
              <a:t>       Goto Result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14400" y="4114800"/>
            <a:ext cx="3662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Subtract:  Result = x-y    </a:t>
            </a:r>
            <a:r>
              <a:rPr lang="en-US" dirty="0" err="1" smtClean="0"/>
              <a:t>Goto</a:t>
            </a:r>
            <a:r>
              <a:rPr lang="en-US" dirty="0" smtClean="0"/>
              <a:t> Result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14400" y="4495800"/>
            <a:ext cx="3667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Divide:  Result = x/y       Goto Result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14400" y="4800600"/>
            <a:ext cx="3706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Multiply:  Result = x*y    </a:t>
            </a:r>
            <a:r>
              <a:rPr lang="en-US" dirty="0" err="1" smtClean="0"/>
              <a:t>Goto</a:t>
            </a:r>
            <a:r>
              <a:rPr lang="en-US" dirty="0" smtClean="0"/>
              <a:t> Result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86614" y="5105400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Result: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914400" y="5410200"/>
            <a:ext cx="660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Final: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57200" y="5867400"/>
            <a:ext cx="660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End  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052482" y="438834"/>
            <a:ext cx="997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main {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-3657600" y="6488668"/>
            <a:ext cx="261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}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2133600" y="1512332"/>
            <a:ext cx="1113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Goto Add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5415661" y="1371600"/>
            <a:ext cx="358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Op</a:t>
            </a:r>
            <a:r>
              <a:rPr lang="en-US" dirty="0" smtClean="0"/>
              <a:t>==‘+’          Result = Add (</a:t>
            </a:r>
            <a:r>
              <a:rPr lang="en-US" dirty="0" err="1" smtClean="0"/>
              <a:t>x,y</a:t>
            </a:r>
            <a:r>
              <a:rPr lang="en-US" dirty="0" smtClean="0"/>
              <a:t>);         </a:t>
            </a:r>
          </a:p>
          <a:p>
            <a:r>
              <a:rPr lang="en-US" dirty="0"/>
              <a:t>Else If Op</a:t>
            </a:r>
            <a:r>
              <a:rPr lang="en-US" dirty="0" smtClean="0"/>
              <a:t>==‘-’    </a:t>
            </a:r>
            <a:r>
              <a:rPr lang="en-US" dirty="0"/>
              <a:t>Result = Sub (</a:t>
            </a:r>
            <a:r>
              <a:rPr lang="en-US" dirty="0" err="1"/>
              <a:t>x,y</a:t>
            </a:r>
            <a:r>
              <a:rPr lang="en-US" dirty="0"/>
              <a:t>);            </a:t>
            </a:r>
          </a:p>
          <a:p>
            <a:r>
              <a:rPr lang="en-US" dirty="0" smtClean="0"/>
              <a:t>Else </a:t>
            </a:r>
            <a:r>
              <a:rPr lang="en-US" dirty="0"/>
              <a:t>If Op</a:t>
            </a:r>
            <a:r>
              <a:rPr lang="en-US" dirty="0" smtClean="0"/>
              <a:t>==‘/’    </a:t>
            </a:r>
            <a:r>
              <a:rPr lang="en-US" dirty="0"/>
              <a:t>Result = </a:t>
            </a:r>
            <a:r>
              <a:rPr lang="en-US" dirty="0" err="1"/>
              <a:t>Div</a:t>
            </a:r>
            <a:r>
              <a:rPr lang="en-US" dirty="0"/>
              <a:t> (</a:t>
            </a:r>
            <a:r>
              <a:rPr lang="en-US" dirty="0" err="1"/>
              <a:t>x,y</a:t>
            </a:r>
            <a:r>
              <a:rPr lang="en-US" dirty="0"/>
              <a:t>);            </a:t>
            </a:r>
          </a:p>
          <a:p>
            <a:r>
              <a:rPr lang="en-US" dirty="0" smtClean="0"/>
              <a:t>Else </a:t>
            </a:r>
            <a:r>
              <a:rPr lang="en-US" dirty="0"/>
              <a:t>If Op</a:t>
            </a:r>
            <a:r>
              <a:rPr lang="en-US" dirty="0" smtClean="0"/>
              <a:t>==‘*’    </a:t>
            </a:r>
            <a:r>
              <a:rPr lang="en-US" dirty="0"/>
              <a:t>Result = </a:t>
            </a:r>
            <a:r>
              <a:rPr lang="en-US" dirty="0" err="1"/>
              <a:t>Mul</a:t>
            </a:r>
            <a:r>
              <a:rPr lang="en-US" dirty="0"/>
              <a:t>(</a:t>
            </a:r>
            <a:r>
              <a:rPr lang="en-US" dirty="0" err="1"/>
              <a:t>x,y</a:t>
            </a:r>
            <a:r>
              <a:rPr lang="en-US" dirty="0"/>
              <a:t>);           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-3124200" y="25146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-3124200" y="48768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-3276600" y="60198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Else   Print “Illegal Operator”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5415661" y="2895600"/>
            <a:ext cx="2462725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int</a:t>
            </a:r>
            <a:r>
              <a:rPr lang="en-US" dirty="0" smtClean="0"/>
              <a:t> Add(</a:t>
            </a:r>
            <a:r>
              <a:rPr lang="en-US" dirty="0" err="1" smtClean="0"/>
              <a:t>x,y</a:t>
            </a:r>
            <a:r>
              <a:rPr lang="en-US" dirty="0" smtClean="0"/>
              <a:t>){  </a:t>
            </a:r>
          </a:p>
          <a:p>
            <a:r>
              <a:rPr lang="en-US" dirty="0"/>
              <a:t>	</a:t>
            </a:r>
            <a:r>
              <a:rPr lang="en-US" dirty="0" smtClean="0"/>
              <a:t>return (</a:t>
            </a:r>
            <a:r>
              <a:rPr lang="en-US" dirty="0" err="1" smtClean="0"/>
              <a:t>x+y</a:t>
            </a:r>
            <a:r>
              <a:rPr lang="en-US" dirty="0" smtClean="0"/>
              <a:t>)   </a:t>
            </a:r>
          </a:p>
          <a:p>
            <a:r>
              <a:rPr lang="en-US" dirty="0" smtClean="0"/>
              <a:t>}</a:t>
            </a:r>
          </a:p>
          <a:p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/>
              <a:t>Sub(</a:t>
            </a:r>
            <a:r>
              <a:rPr lang="en-US" dirty="0" err="1"/>
              <a:t>x,y</a:t>
            </a:r>
            <a:r>
              <a:rPr lang="en-US" dirty="0" smtClean="0"/>
              <a:t>){  </a:t>
            </a:r>
          </a:p>
          <a:p>
            <a:r>
              <a:rPr lang="en-US" dirty="0"/>
              <a:t>	</a:t>
            </a:r>
            <a:r>
              <a:rPr lang="en-US" dirty="0" smtClean="0"/>
              <a:t>return </a:t>
            </a:r>
            <a:r>
              <a:rPr lang="en-US" dirty="0"/>
              <a:t>(x-y)   </a:t>
            </a:r>
            <a:endParaRPr lang="en-US" dirty="0" smtClean="0"/>
          </a:p>
          <a:p>
            <a:r>
              <a:rPr lang="en-US" dirty="0" smtClean="0"/>
              <a:t>}</a:t>
            </a:r>
          </a:p>
          <a:p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/>
              <a:t>Div</a:t>
            </a:r>
            <a:r>
              <a:rPr lang="en-US" dirty="0"/>
              <a:t>(</a:t>
            </a:r>
            <a:r>
              <a:rPr lang="en-US" dirty="0" err="1"/>
              <a:t>x,y</a:t>
            </a:r>
            <a:r>
              <a:rPr lang="en-US" dirty="0" smtClean="0"/>
              <a:t>){  </a:t>
            </a:r>
          </a:p>
          <a:p>
            <a:r>
              <a:rPr lang="en-US" dirty="0"/>
              <a:t>	</a:t>
            </a:r>
            <a:r>
              <a:rPr lang="en-US" dirty="0" smtClean="0"/>
              <a:t>return </a:t>
            </a:r>
            <a:r>
              <a:rPr lang="en-US" dirty="0"/>
              <a:t>(x/y)   </a:t>
            </a:r>
            <a:endParaRPr lang="en-US" dirty="0" smtClean="0"/>
          </a:p>
          <a:p>
            <a:r>
              <a:rPr lang="en-US" dirty="0" smtClean="0"/>
              <a:t>} </a:t>
            </a:r>
          </a:p>
          <a:p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/>
              <a:t>Mul</a:t>
            </a:r>
            <a:r>
              <a:rPr lang="en-US" dirty="0"/>
              <a:t>(</a:t>
            </a:r>
            <a:r>
              <a:rPr lang="en-US" dirty="0" err="1"/>
              <a:t>x,y</a:t>
            </a:r>
            <a:r>
              <a:rPr lang="en-US" dirty="0" smtClean="0"/>
              <a:t>){  </a:t>
            </a:r>
          </a:p>
          <a:p>
            <a:r>
              <a:rPr lang="en-US" dirty="0"/>
              <a:t>	</a:t>
            </a:r>
            <a:r>
              <a:rPr lang="en-US" dirty="0" smtClean="0"/>
              <a:t>return </a:t>
            </a:r>
            <a:r>
              <a:rPr lang="en-US" dirty="0"/>
              <a:t>(x*y)   </a:t>
            </a:r>
            <a:endParaRPr lang="en-US" dirty="0" smtClean="0"/>
          </a:p>
          <a:p>
            <a:r>
              <a:rPr lang="en-US" dirty="0" smtClean="0"/>
              <a:t>} 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76400" y="5105400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Print Result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4769301" y="641866"/>
            <a:ext cx="44243" cy="57472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415661" y="762000"/>
            <a:ext cx="2780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Accept the Value of X and Y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5415661" y="1078468"/>
            <a:ext cx="3118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Accept the Value for Operation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204882" y="6204333"/>
            <a:ext cx="997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}</a:t>
            </a:r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5410200" y="2538185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Print Result</a:t>
            </a:r>
            <a:endParaRPr lang="en-US" dirty="0"/>
          </a:p>
        </p:txBody>
      </p:sp>
      <p:sp>
        <p:nvSpPr>
          <p:cNvPr id="4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6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7" name="section4"/>
          <p:cNvSpPr/>
          <p:nvPr/>
        </p:nvSpPr>
        <p:spPr>
          <a:xfrm>
            <a:off x="3035300" y="0"/>
            <a:ext cx="204638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Procedural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48" name="section5"/>
          <p:cNvSpPr/>
          <p:nvPr/>
        </p:nvSpPr>
        <p:spPr>
          <a:xfrm>
            <a:off x="50800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PB"/>
          <p:cNvSpPr/>
          <p:nvPr/>
        </p:nvSpPr>
        <p:spPr>
          <a:xfrm>
            <a:off x="12700" y="6718300"/>
            <a:ext cx="4737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73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Procedural Programming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Advantages</a:t>
            </a:r>
          </a:p>
          <a:p>
            <a:pPr lvl="1"/>
            <a:r>
              <a:rPr lang="en-US" dirty="0" smtClean="0"/>
              <a:t>Modularity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Re-usability</a:t>
            </a:r>
          </a:p>
          <a:p>
            <a:pPr lvl="2"/>
            <a:r>
              <a:rPr lang="en-US" dirty="0" smtClean="0"/>
              <a:t>The ability to re-use the same code at different places in the program without copying it.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Avoids Spaghetti Code</a:t>
            </a:r>
            <a:endParaRPr lang="en-US" dirty="0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3035300" y="0"/>
            <a:ext cx="204638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Procedural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50800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5334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2376</TotalTime>
  <Words>1089</Words>
  <Application>Microsoft Office PowerPoint</Application>
  <PresentationFormat>On-screen Show (4:3)</PresentationFormat>
  <Paragraphs>296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ＭＳ Ｐゴシック</vt:lpstr>
      <vt:lpstr>Bookman Old Style</vt:lpstr>
      <vt:lpstr>Calibri</vt:lpstr>
      <vt:lpstr>Courier New</vt:lpstr>
      <vt:lpstr>Gill Sans MT</vt:lpstr>
      <vt:lpstr>Wingdings</vt:lpstr>
      <vt:lpstr>Wingdings 3</vt:lpstr>
      <vt:lpstr>SWE205 2011-09-26 (with Tabs)</vt:lpstr>
      <vt:lpstr>Lecture # 19:Programming Paradigms  &gt; Procedural and OO Programming</vt:lpstr>
      <vt:lpstr>Programming Paradigms</vt:lpstr>
      <vt:lpstr>Declarative Vs Imperative</vt:lpstr>
      <vt:lpstr>Imperative Programming</vt:lpstr>
      <vt:lpstr>A bit of history: Basic</vt:lpstr>
      <vt:lpstr>Procedural Programming</vt:lpstr>
      <vt:lpstr>PowerPoint Presentation</vt:lpstr>
      <vt:lpstr>PowerPoint Presentation</vt:lpstr>
      <vt:lpstr>Procedural Programming</vt:lpstr>
      <vt:lpstr>Object Oriented Programming Paradigm</vt:lpstr>
      <vt:lpstr>Advantages of Object-Oriented Paradigm</vt:lpstr>
      <vt:lpstr>Procedural Vs Object Oriented</vt:lpstr>
      <vt:lpstr>Key Points</vt:lpstr>
    </vt:vector>
  </TitlesOfParts>
  <Company>Misbhauddin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Paradigms Lecture # 33</dc:title>
  <dc:creator>Mohammed</dc:creator>
  <cp:lastModifiedBy>Sajjad</cp:lastModifiedBy>
  <cp:revision>62</cp:revision>
  <cp:lastPrinted>2011-05-23T05:02:04Z</cp:lastPrinted>
  <dcterms:created xsi:type="dcterms:W3CDTF">2009-05-13T12:15:11Z</dcterms:created>
  <dcterms:modified xsi:type="dcterms:W3CDTF">2016-04-13T14:05:43Z</dcterms:modified>
</cp:coreProperties>
</file>